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256" r:id="rId3"/>
    <p:sldId id="316" r:id="rId4"/>
    <p:sldId id="329" r:id="rId5"/>
    <p:sldId id="263" r:id="rId6"/>
    <p:sldId id="264" r:id="rId7"/>
    <p:sldId id="272" r:id="rId8"/>
    <p:sldId id="318" r:id="rId9"/>
    <p:sldId id="321" r:id="rId10"/>
    <p:sldId id="317" r:id="rId11"/>
    <p:sldId id="319" r:id="rId12"/>
    <p:sldId id="323" r:id="rId13"/>
    <p:sldId id="262" r:id="rId14"/>
    <p:sldId id="267" r:id="rId15"/>
    <p:sldId id="322" r:id="rId16"/>
    <p:sldId id="339" r:id="rId17"/>
    <p:sldId id="330" r:id="rId18"/>
    <p:sldId id="338" r:id="rId19"/>
    <p:sldId id="331" r:id="rId20"/>
    <p:sldId id="340" r:id="rId21"/>
    <p:sldId id="333" r:id="rId22"/>
    <p:sldId id="332" r:id="rId23"/>
    <p:sldId id="312" r:id="rId24"/>
    <p:sldId id="313" r:id="rId25"/>
    <p:sldId id="324" r:id="rId26"/>
    <p:sldId id="271" r:id="rId27"/>
    <p:sldId id="280" r:id="rId28"/>
    <p:sldId id="325" r:id="rId29"/>
    <p:sldId id="326" r:id="rId30"/>
    <p:sldId id="328" r:id="rId31"/>
    <p:sldId id="327" r:id="rId32"/>
    <p:sldId id="334" r:id="rId33"/>
    <p:sldId id="335" r:id="rId34"/>
    <p:sldId id="337" r:id="rId35"/>
    <p:sldId id="336" r:id="rId36"/>
    <p:sldId id="341" r:id="rId37"/>
    <p:sldId id="295" r:id="rId38"/>
    <p:sldId id="342" r:id="rId39"/>
    <p:sldId id="343" r:id="rId40"/>
    <p:sldId id="344" r:id="rId41"/>
    <p:sldId id="346" r:id="rId42"/>
    <p:sldId id="34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18FD29-D9B2-794A-A201-3E29CCBCFA8F}">
          <p14:sldIdLst>
            <p14:sldId id="311"/>
            <p14:sldId id="256"/>
            <p14:sldId id="316"/>
            <p14:sldId id="329"/>
            <p14:sldId id="263"/>
            <p14:sldId id="264"/>
            <p14:sldId id="272"/>
            <p14:sldId id="318"/>
            <p14:sldId id="321"/>
            <p14:sldId id="317"/>
            <p14:sldId id="319"/>
            <p14:sldId id="323"/>
            <p14:sldId id="262"/>
            <p14:sldId id="267"/>
            <p14:sldId id="322"/>
            <p14:sldId id="339"/>
            <p14:sldId id="330"/>
            <p14:sldId id="338"/>
            <p14:sldId id="331"/>
            <p14:sldId id="340"/>
            <p14:sldId id="333"/>
            <p14:sldId id="332"/>
            <p14:sldId id="312"/>
            <p14:sldId id="313"/>
            <p14:sldId id="324"/>
            <p14:sldId id="271"/>
            <p14:sldId id="280"/>
            <p14:sldId id="325"/>
            <p14:sldId id="326"/>
            <p14:sldId id="328"/>
            <p14:sldId id="327"/>
          </p14:sldIdLst>
        </p14:section>
        <p14:section name="Untitled Section" id="{446C4B45-6E2B-2045-84CF-33565B593E9C}">
          <p14:sldIdLst>
            <p14:sldId id="334"/>
            <p14:sldId id="335"/>
            <p14:sldId id="337"/>
            <p14:sldId id="336"/>
            <p14:sldId id="341"/>
            <p14:sldId id="295"/>
            <p14:sldId id="342"/>
            <p14:sldId id="343"/>
            <p14:sldId id="344"/>
            <p14:sldId id="346"/>
            <p14:sldId id="34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3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05.10.2021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25803"/>
            <a:ext cx="7772400" cy="4965142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/>
              <a:t>HACETTEPE </a:t>
            </a:r>
            <a:r>
              <a:rPr lang="en-US" sz="2800" b="1" dirty="0"/>
              <a:t>ÜNİVERSİTESİ 2021 GÜZ DÖNEMİ SEÇ 493 “</a:t>
            </a:r>
            <a:r>
              <a:rPr lang="en-US" sz="2800" b="1" dirty="0" smtClean="0"/>
              <a:t>ANADOLU’DA HELLENİSTİK DÖNEM MİMARLIĞI”,</a:t>
            </a:r>
            <a:r>
              <a:rPr lang="tr-TR" sz="2800" dirty="0" smtClean="0"/>
              <a:t> </a:t>
            </a:r>
            <a:r>
              <a:rPr lang="tr-TR" sz="2800" b="1" dirty="0" smtClean="0"/>
              <a:t>1</a:t>
            </a:r>
            <a:r>
              <a:rPr lang="tr-TR" sz="2800" dirty="0" smtClean="0"/>
              <a:t>. </a:t>
            </a:r>
            <a:r>
              <a:rPr lang="tr-TR" sz="2800" b="1" dirty="0" smtClean="0"/>
              <a:t>DERS</a:t>
            </a:r>
            <a:r>
              <a:rPr lang="tr-TR" sz="2800" dirty="0" smtClean="0"/>
              <a:t>, </a:t>
            </a:r>
            <a:r>
              <a:rPr lang="tr-TR" sz="2800" b="1" dirty="0" smtClean="0"/>
              <a:t>GÖRSELLER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8575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Yunanistan</a:t>
            </a:r>
            <a:r>
              <a:rPr lang="en-US" sz="2400" dirty="0" smtClean="0"/>
              <a:t>, </a:t>
            </a:r>
            <a:r>
              <a:rPr lang="en-US" sz="2400" dirty="0" err="1" smtClean="0"/>
              <a:t>Lefkandi</a:t>
            </a:r>
            <a:r>
              <a:rPr lang="en-US" sz="2400" dirty="0" smtClean="0"/>
              <a:t>, </a:t>
            </a:r>
            <a:r>
              <a:rPr lang="en-US" sz="2400" dirty="0" err="1" smtClean="0"/>
              <a:t>heroon</a:t>
            </a:r>
            <a:r>
              <a:rPr lang="en-US" sz="2400" dirty="0" smtClean="0"/>
              <a:t> ?, M.Ö. c. 1050</a:t>
            </a:r>
            <a:endParaRPr lang="en-US" sz="2400" dirty="0"/>
          </a:p>
        </p:txBody>
      </p:sp>
      <p:pic>
        <p:nvPicPr>
          <p:cNvPr id="4" name="Picture 3" descr="u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6" y="1672454"/>
            <a:ext cx="8235144" cy="38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43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Yunanistan</a:t>
            </a:r>
            <a:r>
              <a:rPr lang="en-US" sz="1800" dirty="0"/>
              <a:t>, </a:t>
            </a:r>
            <a:r>
              <a:rPr lang="en-US" sz="1800" dirty="0" err="1"/>
              <a:t>Lefkandi</a:t>
            </a:r>
            <a:r>
              <a:rPr lang="en-US" sz="1800" dirty="0"/>
              <a:t>, </a:t>
            </a:r>
            <a:r>
              <a:rPr lang="en-US" sz="1800" dirty="0" err="1"/>
              <a:t>heroon</a:t>
            </a:r>
            <a:r>
              <a:rPr lang="en-US" sz="1800" dirty="0"/>
              <a:t>, M.Ö. c. </a:t>
            </a:r>
            <a:r>
              <a:rPr lang="en-US" sz="1800" dirty="0" smtClean="0"/>
              <a:t>1050, </a:t>
            </a:r>
            <a:r>
              <a:rPr lang="en-US" sz="1800" dirty="0" err="1" smtClean="0"/>
              <a:t>rekonstrüksiyon</a:t>
            </a:r>
            <a:r>
              <a:rPr lang="en-US" sz="1800" dirty="0"/>
              <a:t> </a:t>
            </a:r>
            <a:r>
              <a:rPr lang="en-US" sz="1800" dirty="0" err="1" smtClean="0"/>
              <a:t>ve</a:t>
            </a:r>
            <a:r>
              <a:rPr lang="en-US" sz="1800" dirty="0" smtClean="0"/>
              <a:t> </a:t>
            </a:r>
            <a:r>
              <a:rPr lang="en-US" sz="1800" dirty="0" err="1" smtClean="0"/>
              <a:t>kesit</a:t>
            </a:r>
            <a:r>
              <a:rPr lang="en-US" sz="1800" dirty="0" smtClean="0"/>
              <a:t>, Zeus </a:t>
            </a:r>
            <a:r>
              <a:rPr lang="en-US" sz="1800" dirty="0" err="1" smtClean="0"/>
              <a:t>Tapınağı</a:t>
            </a:r>
            <a:r>
              <a:rPr lang="en-US" sz="1800" dirty="0" smtClean="0"/>
              <a:t>, </a:t>
            </a:r>
            <a:r>
              <a:rPr lang="en-US" sz="1800" dirty="0" err="1" smtClean="0"/>
              <a:t>Yunanistan</a:t>
            </a:r>
            <a:r>
              <a:rPr lang="en-US" sz="1800" dirty="0" smtClean="0"/>
              <a:t>, Olympia</a:t>
            </a:r>
            <a:endParaRPr lang="en-US" sz="1800" dirty="0"/>
          </a:p>
        </p:txBody>
      </p:sp>
      <p:pic>
        <p:nvPicPr>
          <p:cNvPr id="4" name="Picture 3" descr="Reconstruction-of-the-so-called-Heroon-at-Lefkandi-drawing-by-E-Bugaj-after-Dickins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8" r="7686"/>
          <a:stretch/>
        </p:blipFill>
        <p:spPr>
          <a:xfrm>
            <a:off x="0" y="1735327"/>
            <a:ext cx="4023485" cy="4028661"/>
          </a:xfrm>
          <a:prstGeom prst="rect">
            <a:avLst/>
          </a:prstGeom>
        </p:spPr>
      </p:pic>
      <p:pic>
        <p:nvPicPr>
          <p:cNvPr id="6" name="Picture 5" descr="Lefkandi,_Greece._Monumental_building_c._1000_BC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18888" r="13615" b="7341"/>
          <a:stretch/>
        </p:blipFill>
        <p:spPr>
          <a:xfrm>
            <a:off x="4023485" y="1735327"/>
            <a:ext cx="4937413" cy="25904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143" y="4426342"/>
            <a:ext cx="3087989" cy="23159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1848289" y="792215"/>
            <a:ext cx="3948045" cy="1873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626178" y="792215"/>
            <a:ext cx="163454" cy="152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877646" y="792215"/>
            <a:ext cx="905284" cy="44011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6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Homer </a:t>
            </a:r>
            <a:r>
              <a:rPr lang="en-US" sz="2400" dirty="0" err="1" smtClean="0"/>
              <a:t>ve</a:t>
            </a:r>
            <a:r>
              <a:rPr lang="en-US" sz="2400" dirty="0" smtClean="0"/>
              <a:t> İliad, </a:t>
            </a:r>
            <a:r>
              <a:rPr lang="en-US" sz="2400" dirty="0" err="1" smtClean="0"/>
              <a:t>temsili</a:t>
            </a:r>
            <a:r>
              <a:rPr lang="en-US" sz="2400" dirty="0" smtClean="0"/>
              <a:t> </a:t>
            </a:r>
            <a:r>
              <a:rPr lang="en-US" sz="2400" dirty="0" err="1" smtClean="0"/>
              <a:t>resim</a:t>
            </a:r>
            <a:r>
              <a:rPr lang="en-US" sz="2400" dirty="0" smtClean="0"/>
              <a:t> M.Ö. 900-700</a:t>
            </a:r>
            <a:endParaRPr lang="en-US" sz="2400" dirty="0"/>
          </a:p>
        </p:txBody>
      </p:sp>
      <p:pic>
        <p:nvPicPr>
          <p:cNvPr id="4" name="Picture 3" descr="220px-The_Procession_of_the_Trojan_Horse_in_Troy_by_Giovanni_Domenico_Tiepolo_(cropped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2" y="2526997"/>
            <a:ext cx="4309770" cy="3310687"/>
          </a:xfrm>
          <a:prstGeom prst="rect">
            <a:avLst/>
          </a:prstGeom>
        </p:spPr>
      </p:pic>
      <p:pic>
        <p:nvPicPr>
          <p:cNvPr id="5" name="Picture 4" descr="homer-author-of-the-iliad-and-the-odyssey-considered-to-be-the-first-poet-of-the-occident-woodcut-from-1880-RD6WMC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6"/>
          <a:stretch/>
        </p:blipFill>
        <p:spPr>
          <a:xfrm>
            <a:off x="120556" y="2313223"/>
            <a:ext cx="3923086" cy="381072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865903" y="955687"/>
            <a:ext cx="1433367" cy="1936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137477" y="955687"/>
            <a:ext cx="301761" cy="1936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02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Atina</a:t>
            </a:r>
            <a:r>
              <a:rPr lang="en-US" sz="2400" dirty="0" smtClean="0"/>
              <a:t>, Parthenon, M.Ö</a:t>
            </a:r>
            <a:r>
              <a:rPr lang="en-US" sz="2400" dirty="0"/>
              <a:t>. 447-432</a:t>
            </a: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97" y="2039504"/>
            <a:ext cx="5825362" cy="408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Helenik</a:t>
            </a:r>
            <a:r>
              <a:rPr lang="en-US" sz="2400" dirty="0" smtClean="0"/>
              <a:t> </a:t>
            </a:r>
            <a:r>
              <a:rPr lang="en-US" sz="2400" dirty="0" err="1" smtClean="0"/>
              <a:t>Kültürün</a:t>
            </a:r>
            <a:r>
              <a:rPr lang="en-US" sz="2400" dirty="0" smtClean="0"/>
              <a:t> </a:t>
            </a:r>
            <a:r>
              <a:rPr lang="en-US" sz="2400" dirty="0" err="1" smtClean="0"/>
              <a:t>Yayılma</a:t>
            </a:r>
            <a:r>
              <a:rPr lang="en-US" sz="2400" dirty="0" smtClean="0"/>
              <a:t> </a:t>
            </a:r>
            <a:r>
              <a:rPr lang="en-US" sz="2400" dirty="0" err="1" smtClean="0"/>
              <a:t>Alanı</a:t>
            </a:r>
            <a:endParaRPr lang="en-US" sz="24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08" y="1898501"/>
            <a:ext cx="5527951" cy="44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4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Samos (</a:t>
            </a:r>
            <a:r>
              <a:rPr lang="en-US" sz="2400" dirty="0" err="1" smtClean="0"/>
              <a:t>Sisam</a:t>
            </a:r>
            <a:r>
              <a:rPr lang="en-US" sz="2400" dirty="0" smtClean="0"/>
              <a:t> </a:t>
            </a:r>
            <a:r>
              <a:rPr lang="en-US" sz="2400" dirty="0" err="1" smtClean="0"/>
              <a:t>Adası</a:t>
            </a:r>
            <a:r>
              <a:rPr lang="en-US" sz="2400" dirty="0" smtClean="0"/>
              <a:t>), </a:t>
            </a:r>
            <a:r>
              <a:rPr lang="en-US" sz="2400" dirty="0" err="1" smtClean="0"/>
              <a:t>Yunanistan</a:t>
            </a:r>
            <a:endParaRPr lang="en-US" sz="2400" dirty="0"/>
          </a:p>
        </p:txBody>
      </p:sp>
      <p:pic>
        <p:nvPicPr>
          <p:cNvPr id="4" name="Picture 3" descr="-85101_orij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72" y="1553671"/>
            <a:ext cx="4703013" cy="50303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973192" y="968262"/>
            <a:ext cx="1395647" cy="32317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766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Perachora</a:t>
            </a:r>
            <a:r>
              <a:rPr lang="en-US" sz="2000" dirty="0" smtClean="0"/>
              <a:t>, </a:t>
            </a:r>
            <a:r>
              <a:rPr lang="en-US" sz="2000" dirty="0" err="1" smtClean="0"/>
              <a:t>Yunanistan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83" t="4645" r="4649" b="4716"/>
          <a:stretch/>
        </p:blipFill>
        <p:spPr>
          <a:xfrm>
            <a:off x="92571" y="2213171"/>
            <a:ext cx="4232677" cy="3307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248" y="1695226"/>
            <a:ext cx="4886571" cy="39131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961449" y="968262"/>
            <a:ext cx="1948876" cy="30179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10325" y="968262"/>
            <a:ext cx="2489532" cy="28293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49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Perachora’daki</a:t>
            </a:r>
            <a:r>
              <a:rPr lang="en-US" sz="2000" dirty="0" smtClean="0"/>
              <a:t> </a:t>
            </a:r>
            <a:r>
              <a:rPr lang="en-US" sz="2000" dirty="0" err="1" smtClean="0"/>
              <a:t>küçük</a:t>
            </a:r>
            <a:r>
              <a:rPr lang="en-US" sz="2000" dirty="0" smtClean="0"/>
              <a:t> </a:t>
            </a:r>
            <a:r>
              <a:rPr lang="en-US" sz="2000" dirty="0" err="1" smtClean="0"/>
              <a:t>tapınak</a:t>
            </a:r>
            <a:r>
              <a:rPr lang="en-US" sz="2000" dirty="0" smtClean="0"/>
              <a:t> </a:t>
            </a:r>
            <a:r>
              <a:rPr lang="en-US" sz="2000" dirty="0" err="1" smtClean="0"/>
              <a:t>modeli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planı</a:t>
            </a:r>
            <a:r>
              <a:rPr lang="en-US" sz="2000" dirty="0" smtClean="0"/>
              <a:t> , M.Ö. c. 750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35" y="1636626"/>
            <a:ext cx="4839403" cy="49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3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Eretria, </a:t>
            </a:r>
            <a:r>
              <a:rPr lang="en-US" sz="2000" dirty="0" err="1" smtClean="0"/>
              <a:t>Yunanistan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90" y="1853971"/>
            <a:ext cx="5458198" cy="464898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822311" y="943113"/>
            <a:ext cx="113161" cy="32694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40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Eretria, Apollo </a:t>
            </a:r>
            <a:r>
              <a:rPr lang="en-US" sz="1800" dirty="0" err="1" smtClean="0"/>
              <a:t>Daphnephoros</a:t>
            </a:r>
            <a:r>
              <a:rPr lang="en-US" sz="1800" dirty="0" smtClean="0"/>
              <a:t> </a:t>
            </a:r>
            <a:r>
              <a:rPr lang="en-US" sz="1800" dirty="0" err="1" smtClean="0"/>
              <a:t>Tapınağı</a:t>
            </a:r>
            <a:r>
              <a:rPr lang="en-US" sz="1800" dirty="0"/>
              <a:t>, M.Ö. 8. </a:t>
            </a:r>
            <a:r>
              <a:rPr lang="en-US" sz="1800" dirty="0" err="1"/>
              <a:t>Y</a:t>
            </a:r>
            <a:r>
              <a:rPr lang="en-US" sz="1800" dirty="0" err="1" smtClean="0"/>
              <a:t>üzyıl</a:t>
            </a:r>
            <a:r>
              <a:rPr lang="en-US" sz="1800" dirty="0" smtClean="0"/>
              <a:t>, plan </a:t>
            </a:r>
            <a:r>
              <a:rPr lang="en-US" sz="1800" dirty="0" err="1" smtClean="0"/>
              <a:t>ve</a:t>
            </a:r>
            <a:r>
              <a:rPr lang="en-US" sz="1800" dirty="0" smtClean="0"/>
              <a:t> </a:t>
            </a:r>
            <a:r>
              <a:rPr lang="en-US" sz="1800" dirty="0" err="1" smtClean="0"/>
              <a:t>rekonstrüksiyon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117" y="3961074"/>
            <a:ext cx="3612521" cy="2896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3423"/>
          <a:stretch/>
        </p:blipFill>
        <p:spPr>
          <a:xfrm>
            <a:off x="2454725" y="1810776"/>
            <a:ext cx="3629913" cy="204871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576715" y="968262"/>
            <a:ext cx="1621968" cy="1886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941343" y="968262"/>
            <a:ext cx="2187771" cy="38604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49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0" y="461875"/>
            <a:ext cx="6677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</a:t>
            </a:r>
            <a:r>
              <a:rPr lang="en-US" sz="2000" dirty="0" err="1" smtClean="0"/>
              <a:t>Dorlar</a:t>
            </a:r>
            <a:r>
              <a:rPr lang="en-US" sz="2000" dirty="0" smtClean="0"/>
              <a:t>, </a:t>
            </a:r>
            <a:r>
              <a:rPr lang="en-US" sz="2000" dirty="0" err="1" smtClean="0"/>
              <a:t>Deniz</a:t>
            </a:r>
            <a:r>
              <a:rPr lang="en-US" sz="2000" dirty="0" smtClean="0"/>
              <a:t> </a:t>
            </a:r>
            <a:r>
              <a:rPr lang="en-US" sz="2000" dirty="0" err="1" smtClean="0"/>
              <a:t>Kavimleri</a:t>
            </a:r>
            <a:r>
              <a:rPr lang="en-US" sz="2000" dirty="0" smtClean="0"/>
              <a:t>, </a:t>
            </a:r>
            <a:r>
              <a:rPr lang="en-US" sz="2000" dirty="0" err="1" smtClean="0"/>
              <a:t>Mikenler</a:t>
            </a:r>
            <a:r>
              <a:rPr lang="en-US" sz="2000" dirty="0" smtClean="0"/>
              <a:t>, </a:t>
            </a:r>
            <a:r>
              <a:rPr lang="en-US" sz="2000" dirty="0" err="1" smtClean="0"/>
              <a:t>Miken</a:t>
            </a:r>
            <a:r>
              <a:rPr lang="en-US" sz="2000" dirty="0" smtClean="0"/>
              <a:t> </a:t>
            </a:r>
            <a:r>
              <a:rPr lang="en-US" sz="2000" dirty="0" err="1" smtClean="0"/>
              <a:t>şehri</a:t>
            </a:r>
            <a:r>
              <a:rPr lang="en-US" sz="2000" dirty="0" smtClean="0"/>
              <a:t>, </a:t>
            </a:r>
            <a:r>
              <a:rPr lang="en-US" sz="2000" dirty="0" err="1" smtClean="0"/>
              <a:t>Pylos</a:t>
            </a:r>
            <a:r>
              <a:rPr lang="en-US" sz="2000" dirty="0" smtClean="0"/>
              <a:t>, </a:t>
            </a:r>
          </a:p>
          <a:p>
            <a:pPr algn="ctr"/>
            <a:r>
              <a:rPr lang="en-US" sz="2400" dirty="0" smtClean="0"/>
              <a:t>                             </a:t>
            </a:r>
            <a:endParaRPr lang="en-US" sz="2400" dirty="0"/>
          </a:p>
        </p:txBody>
      </p:sp>
      <p:pic>
        <p:nvPicPr>
          <p:cNvPr id="2" name="Picture 1" descr="350px-Bronze-age-collaps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18" y="1202595"/>
            <a:ext cx="7236789" cy="552063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835715" y="792215"/>
            <a:ext cx="427496" cy="13455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59444" y="792215"/>
            <a:ext cx="188601" cy="7544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162624" y="792215"/>
            <a:ext cx="2703279" cy="26784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263211" y="792215"/>
            <a:ext cx="3746871" cy="27916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162624" y="792215"/>
            <a:ext cx="4903623" cy="29928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5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Argos, </a:t>
            </a:r>
            <a:r>
              <a:rPr lang="en-US" sz="2000" dirty="0" err="1" smtClean="0"/>
              <a:t>Yunanistan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91" t="2551" r="2425" b="2016"/>
          <a:stretch/>
        </p:blipFill>
        <p:spPr>
          <a:xfrm>
            <a:off x="457200" y="1546705"/>
            <a:ext cx="3830327" cy="4828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856" y="1546705"/>
            <a:ext cx="4502680" cy="482873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665559" y="968262"/>
            <a:ext cx="1332780" cy="33071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998339" y="968262"/>
            <a:ext cx="2162624" cy="3458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8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/>
              <a:t>Yunanistan</a:t>
            </a:r>
            <a:r>
              <a:rPr lang="en-US" sz="1800" dirty="0" smtClean="0"/>
              <a:t>, Argos </a:t>
            </a:r>
            <a:r>
              <a:rPr lang="en-US" sz="1800" dirty="0" err="1" smtClean="0"/>
              <a:t>yakınlarındaki</a:t>
            </a:r>
            <a:r>
              <a:rPr lang="en-US" sz="1800" dirty="0" smtClean="0"/>
              <a:t> Hera </a:t>
            </a:r>
            <a:r>
              <a:rPr lang="en-US" sz="1800" dirty="0" err="1" smtClean="0"/>
              <a:t>Tapınağı’nın</a:t>
            </a:r>
            <a:r>
              <a:rPr lang="en-US" sz="1800" dirty="0" smtClean="0"/>
              <a:t> </a:t>
            </a:r>
            <a:r>
              <a:rPr lang="en-US" sz="1800" dirty="0" err="1" smtClean="0"/>
              <a:t>terrakotta</a:t>
            </a:r>
            <a:r>
              <a:rPr lang="en-US" sz="1800" dirty="0" smtClean="0"/>
              <a:t> </a:t>
            </a:r>
            <a:r>
              <a:rPr lang="en-US" sz="1800" dirty="0" err="1" smtClean="0"/>
              <a:t>modeli</a:t>
            </a:r>
            <a:r>
              <a:rPr lang="en-US" sz="1800" dirty="0" smtClean="0"/>
              <a:t> </a:t>
            </a:r>
            <a:r>
              <a:rPr lang="en-US" sz="1800" dirty="0" err="1" smtClean="0"/>
              <a:t>ve</a:t>
            </a:r>
            <a:r>
              <a:rPr lang="en-US" sz="1800" dirty="0" smtClean="0"/>
              <a:t> </a:t>
            </a:r>
            <a:r>
              <a:rPr lang="en-US" sz="1800" dirty="0" err="1" smtClean="0"/>
              <a:t>planı</a:t>
            </a:r>
            <a:r>
              <a:rPr lang="en-US" sz="1800" dirty="0" smtClean="0"/>
              <a:t>, M.Ö. 8. </a:t>
            </a:r>
            <a:r>
              <a:rPr lang="en-US" sz="1800" dirty="0" err="1" smtClean="0"/>
              <a:t>yüzyıl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87" r="14620" b="8525"/>
          <a:stretch/>
        </p:blipFill>
        <p:spPr>
          <a:xfrm>
            <a:off x="166779" y="1593319"/>
            <a:ext cx="4720889" cy="4307332"/>
          </a:xfrm>
          <a:prstGeom prst="rect">
            <a:avLst/>
          </a:prstGeom>
        </p:spPr>
      </p:pic>
      <p:pic>
        <p:nvPicPr>
          <p:cNvPr id="5" name="Picture 4" descr="IMG-885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0" r="62517"/>
          <a:stretch/>
        </p:blipFill>
        <p:spPr>
          <a:xfrm>
            <a:off x="5046404" y="1593318"/>
            <a:ext cx="3640396" cy="505849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671431" y="804789"/>
            <a:ext cx="2992467" cy="16724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619476" y="804789"/>
            <a:ext cx="377202" cy="9682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0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Yunan</a:t>
            </a:r>
            <a:r>
              <a:rPr lang="en-US" sz="2000" dirty="0" smtClean="0"/>
              <a:t> </a:t>
            </a:r>
            <a:r>
              <a:rPr lang="en-US" sz="2000" dirty="0" err="1" smtClean="0"/>
              <a:t>Tapınak</a:t>
            </a:r>
            <a:r>
              <a:rPr lang="en-US" sz="2000" dirty="0" smtClean="0"/>
              <a:t> </a:t>
            </a:r>
            <a:r>
              <a:rPr lang="en-US" sz="2000" dirty="0" err="1" smtClean="0"/>
              <a:t>planı</a:t>
            </a:r>
            <a:r>
              <a:rPr lang="en-US" sz="2000" dirty="0" smtClean="0"/>
              <a:t>, </a:t>
            </a:r>
            <a:r>
              <a:rPr lang="en-US" sz="2000" dirty="0" err="1" smtClean="0"/>
              <a:t>naos</a:t>
            </a:r>
            <a:r>
              <a:rPr lang="en-US" sz="2000" dirty="0" smtClean="0"/>
              <a:t> (</a:t>
            </a:r>
            <a:r>
              <a:rPr lang="en-US" sz="2000" dirty="0" err="1"/>
              <a:t>c</a:t>
            </a:r>
            <a:r>
              <a:rPr lang="en-US" sz="2000" dirty="0" err="1" smtClean="0"/>
              <a:t>ella</a:t>
            </a:r>
            <a:r>
              <a:rPr lang="en-US" sz="2000" dirty="0" smtClean="0"/>
              <a:t>),</a:t>
            </a:r>
            <a:r>
              <a:rPr lang="en-US" sz="2000" dirty="0" err="1" smtClean="0"/>
              <a:t>kült</a:t>
            </a:r>
            <a:r>
              <a:rPr lang="en-US" sz="2000" dirty="0" smtClean="0"/>
              <a:t> </a:t>
            </a:r>
            <a:r>
              <a:rPr lang="en-US" sz="2000" dirty="0" err="1" smtClean="0"/>
              <a:t>heykeli</a:t>
            </a:r>
            <a:r>
              <a:rPr lang="en-US" sz="2000" dirty="0" smtClean="0"/>
              <a:t>, </a:t>
            </a:r>
            <a:r>
              <a:rPr lang="en-US" sz="2000" dirty="0" err="1" smtClean="0"/>
              <a:t>pronaos</a:t>
            </a:r>
            <a:r>
              <a:rPr lang="en-US" sz="2000" dirty="0" smtClean="0"/>
              <a:t>, </a:t>
            </a:r>
            <a:r>
              <a:rPr lang="en-US" sz="2000" dirty="0" err="1" smtClean="0"/>
              <a:t>opisthodomos</a:t>
            </a:r>
            <a:r>
              <a:rPr lang="en-US" sz="2000" dirty="0" smtClean="0"/>
              <a:t>, </a:t>
            </a:r>
            <a:r>
              <a:rPr lang="en-US" sz="2000" dirty="0" err="1" smtClean="0"/>
              <a:t>sunak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886"/>
          <a:stretch/>
        </p:blipFill>
        <p:spPr>
          <a:xfrm>
            <a:off x="146323" y="2404474"/>
            <a:ext cx="8868800" cy="288953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426665" y="968262"/>
            <a:ext cx="1043591" cy="25149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275784" y="968262"/>
            <a:ext cx="2439238" cy="28796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375541" y="968262"/>
            <a:ext cx="1395646" cy="25149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370500" y="968262"/>
            <a:ext cx="5758614" cy="27538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23586" y="968262"/>
            <a:ext cx="264041" cy="23263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49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Hera </a:t>
            </a:r>
            <a:r>
              <a:rPr lang="en-US" sz="2400" dirty="0" err="1" smtClean="0"/>
              <a:t>Tapınağı</a:t>
            </a:r>
            <a:r>
              <a:rPr lang="en-US" sz="2400" dirty="0" smtClean="0"/>
              <a:t>, Samos, 1. </a:t>
            </a:r>
            <a:r>
              <a:rPr lang="en-US" sz="2400" dirty="0" err="1" smtClean="0"/>
              <a:t>evre</a:t>
            </a:r>
            <a:r>
              <a:rPr lang="en-US" sz="2400" dirty="0" smtClean="0"/>
              <a:t>, M.Ö.8. </a:t>
            </a:r>
            <a:r>
              <a:rPr lang="en-US" sz="2400" dirty="0" err="1" smtClean="0"/>
              <a:t>Yüzyıl</a:t>
            </a:r>
            <a:r>
              <a:rPr lang="en-US" sz="2400" dirty="0" smtClean="0"/>
              <a:t>, </a:t>
            </a:r>
            <a:r>
              <a:rPr lang="en-US" sz="2400" dirty="0" err="1" smtClean="0"/>
              <a:t>ve</a:t>
            </a:r>
            <a:r>
              <a:rPr lang="en-US" sz="2400" dirty="0" smtClean="0"/>
              <a:t> 2. </a:t>
            </a:r>
            <a:r>
              <a:rPr lang="en-US" sz="2400" dirty="0" err="1" smtClean="0"/>
              <a:t>evre</a:t>
            </a:r>
            <a:r>
              <a:rPr lang="en-US" sz="2400" dirty="0" smtClean="0"/>
              <a:t>, M.Ö. 7. </a:t>
            </a:r>
            <a:r>
              <a:rPr lang="en-US" sz="2400" dirty="0" err="1" smtClean="0"/>
              <a:t>Yüzyıl</a:t>
            </a:r>
            <a:r>
              <a:rPr lang="en-US" sz="2400" dirty="0" smtClean="0"/>
              <a:t> </a:t>
            </a:r>
            <a:r>
              <a:rPr lang="en-US" sz="2400" dirty="0" err="1" smtClean="0"/>
              <a:t>ortaları</a:t>
            </a:r>
            <a:r>
              <a:rPr lang="en-US" sz="2400" dirty="0" smtClean="0"/>
              <a:t>. Plan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kült</a:t>
            </a:r>
            <a:r>
              <a:rPr lang="en-US" sz="2400" dirty="0" smtClean="0"/>
              <a:t> </a:t>
            </a:r>
            <a:r>
              <a:rPr lang="en-US" sz="2400" dirty="0" err="1" smtClean="0"/>
              <a:t>heykelinin</a:t>
            </a:r>
            <a:r>
              <a:rPr lang="en-US" sz="2400" dirty="0" smtClean="0"/>
              <a:t> </a:t>
            </a:r>
            <a:r>
              <a:rPr lang="en-US" sz="2400" dirty="0" err="1" smtClean="0"/>
              <a:t>konumu</a:t>
            </a:r>
            <a:endParaRPr lang="en-US" sz="2400" dirty="0"/>
          </a:p>
        </p:txBody>
      </p:sp>
      <p:pic>
        <p:nvPicPr>
          <p:cNvPr id="4" name="Picture 3" descr="unnam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8" y="1571855"/>
            <a:ext cx="8132532" cy="528614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665559" y="767065"/>
            <a:ext cx="1144179" cy="13203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268252" y="767065"/>
            <a:ext cx="1596821" cy="43257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332780" y="1169460"/>
            <a:ext cx="4212086" cy="1056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332780" y="1169460"/>
            <a:ext cx="4212086" cy="4036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206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Hera </a:t>
            </a:r>
            <a:r>
              <a:rPr lang="en-US" sz="1800" dirty="0" err="1" smtClean="0"/>
              <a:t>Tapınağı</a:t>
            </a:r>
            <a:r>
              <a:rPr lang="en-US" sz="1800" dirty="0" smtClean="0"/>
              <a:t>, Samos, 2. </a:t>
            </a:r>
            <a:r>
              <a:rPr lang="en-US" sz="1800" dirty="0" err="1" smtClean="0"/>
              <a:t>evre</a:t>
            </a:r>
            <a:r>
              <a:rPr lang="en-US" sz="1800" dirty="0" smtClean="0"/>
              <a:t>, M.Ö. 7. </a:t>
            </a:r>
            <a:r>
              <a:rPr lang="en-US" sz="1800" dirty="0" err="1" smtClean="0"/>
              <a:t>Yüzyıl</a:t>
            </a:r>
            <a:r>
              <a:rPr lang="en-US" sz="1800" dirty="0" smtClean="0"/>
              <a:t> </a:t>
            </a:r>
            <a:r>
              <a:rPr lang="en-US" sz="1800" dirty="0" err="1" smtClean="0"/>
              <a:t>ortaları</a:t>
            </a:r>
            <a:r>
              <a:rPr lang="en-US" sz="1800" dirty="0" smtClean="0"/>
              <a:t>. Plan </a:t>
            </a:r>
            <a:r>
              <a:rPr lang="en-US" sz="1800" dirty="0" err="1" smtClean="0"/>
              <a:t>ve</a:t>
            </a:r>
            <a:r>
              <a:rPr lang="en-US" sz="1800" dirty="0" smtClean="0"/>
              <a:t> </a:t>
            </a:r>
            <a:r>
              <a:rPr lang="en-US" sz="1800" dirty="0" err="1" smtClean="0"/>
              <a:t>cephe</a:t>
            </a:r>
            <a:endParaRPr lang="en-US" sz="1800" dirty="0"/>
          </a:p>
        </p:txBody>
      </p:sp>
      <p:pic>
        <p:nvPicPr>
          <p:cNvPr id="4" name="Picture 3" descr="90f3dc270fdcba3bf711d2ec4878e3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35" y="1417638"/>
            <a:ext cx="5180786" cy="52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58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Hera </a:t>
            </a:r>
            <a:r>
              <a:rPr lang="en-US" sz="2000" dirty="0" err="1" smtClean="0"/>
              <a:t>Tapınağı</a:t>
            </a:r>
            <a:r>
              <a:rPr lang="en-US" sz="2000" dirty="0" smtClean="0"/>
              <a:t> (</a:t>
            </a:r>
            <a:r>
              <a:rPr lang="en-US" sz="2000" dirty="0" err="1" smtClean="0"/>
              <a:t>Heraion</a:t>
            </a:r>
            <a:r>
              <a:rPr lang="en-US" sz="2000" dirty="0" smtClean="0"/>
              <a:t>), </a:t>
            </a:r>
            <a:r>
              <a:rPr lang="en-US" sz="2000" dirty="0"/>
              <a:t>Samos, 1. </a:t>
            </a:r>
            <a:r>
              <a:rPr lang="en-US" sz="2000" dirty="0" err="1"/>
              <a:t>evre</a:t>
            </a:r>
            <a:r>
              <a:rPr lang="en-US" sz="2000" dirty="0"/>
              <a:t>, M.Ö.8. </a:t>
            </a:r>
            <a:r>
              <a:rPr lang="en-US" sz="2000" dirty="0" err="1"/>
              <a:t>Yüzyıl</a:t>
            </a:r>
            <a:r>
              <a:rPr lang="en-US" sz="2000" dirty="0"/>
              <a:t>, </a:t>
            </a:r>
            <a:r>
              <a:rPr lang="en-US" sz="2000" dirty="0" err="1" smtClean="0"/>
              <a:t>rekonstrüksiyon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28" y="3043109"/>
            <a:ext cx="2443952" cy="3714292"/>
          </a:xfrm>
          <a:prstGeom prst="rect">
            <a:avLst/>
          </a:prstGeom>
        </p:spPr>
      </p:pic>
      <p:pic>
        <p:nvPicPr>
          <p:cNvPr id="6" name="Picture 5" descr="unnam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-1353" r="9410" b="73458"/>
          <a:stretch/>
        </p:blipFill>
        <p:spPr>
          <a:xfrm>
            <a:off x="845273" y="1417638"/>
            <a:ext cx="7116828" cy="147457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294229" y="943113"/>
            <a:ext cx="3419963" cy="1182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482830" y="943113"/>
            <a:ext cx="3331949" cy="3005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53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Dor</a:t>
            </a:r>
            <a:r>
              <a:rPr lang="en-US" sz="2000" dirty="0" smtClean="0"/>
              <a:t> </a:t>
            </a:r>
            <a:r>
              <a:rPr lang="en-US" sz="2000" dirty="0" err="1"/>
              <a:t>D</a:t>
            </a:r>
            <a:r>
              <a:rPr lang="en-US" sz="2000" dirty="0" err="1" smtClean="0"/>
              <a:t>üzeninde</a:t>
            </a:r>
            <a:r>
              <a:rPr lang="en-US" sz="2000" dirty="0" smtClean="0"/>
              <a:t> </a:t>
            </a:r>
            <a:r>
              <a:rPr lang="en-US" sz="2000" dirty="0" err="1" smtClean="0"/>
              <a:t>ahşap</a:t>
            </a:r>
            <a:r>
              <a:rPr lang="en-US" sz="2000" dirty="0" smtClean="0"/>
              <a:t> </a:t>
            </a:r>
            <a:r>
              <a:rPr lang="en-US" sz="2000" dirty="0" err="1"/>
              <a:t>t</a:t>
            </a:r>
            <a:r>
              <a:rPr lang="en-US" sz="2000" dirty="0" err="1" smtClean="0"/>
              <a:t>apınak</a:t>
            </a:r>
            <a:r>
              <a:rPr lang="en-US" sz="2000" dirty="0" smtClean="0"/>
              <a:t> </a:t>
            </a:r>
            <a:r>
              <a:rPr lang="en-US" sz="2000" dirty="0" err="1" smtClean="0"/>
              <a:t>modeli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ahşap</a:t>
            </a:r>
            <a:r>
              <a:rPr lang="en-US" sz="2000" dirty="0" smtClean="0"/>
              <a:t> </a:t>
            </a:r>
            <a:r>
              <a:rPr lang="en-US" sz="2000" dirty="0" err="1" smtClean="0"/>
              <a:t>sütunlar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entablatür</a:t>
            </a:r>
            <a:r>
              <a:rPr lang="en-US" sz="2000" dirty="0" smtClean="0"/>
              <a:t>. </a:t>
            </a:r>
            <a:br>
              <a:rPr lang="en-US" sz="2000" dirty="0" smtClean="0"/>
            </a:br>
            <a:r>
              <a:rPr lang="en-US" sz="2000" dirty="0" err="1" smtClean="0"/>
              <a:t>Dor</a:t>
            </a:r>
            <a:r>
              <a:rPr lang="en-US" sz="2000" dirty="0" smtClean="0"/>
              <a:t> </a:t>
            </a:r>
            <a:r>
              <a:rPr lang="en-US" sz="2000" dirty="0" err="1"/>
              <a:t>D</a:t>
            </a:r>
            <a:r>
              <a:rPr lang="en-US" sz="2000" dirty="0" err="1" smtClean="0"/>
              <a:t>üzeninde</a:t>
            </a:r>
            <a:r>
              <a:rPr lang="en-US" sz="2000" dirty="0" smtClean="0"/>
              <a:t> </a:t>
            </a:r>
            <a:r>
              <a:rPr lang="en-US" sz="2000" dirty="0" err="1" smtClean="0"/>
              <a:t>tapınak</a:t>
            </a:r>
            <a:r>
              <a:rPr lang="en-US" sz="2000" dirty="0" smtClean="0"/>
              <a:t> </a:t>
            </a:r>
            <a:r>
              <a:rPr lang="en-US" sz="2000" dirty="0" err="1" smtClean="0"/>
              <a:t>cephesi</a:t>
            </a:r>
            <a:endParaRPr lang="en-US" sz="2000" dirty="0"/>
          </a:p>
        </p:txBody>
      </p:sp>
      <p:pic>
        <p:nvPicPr>
          <p:cNvPr id="4" name="Picture 3" descr="SKMBT_C22419103022480_000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r="9451"/>
          <a:stretch/>
        </p:blipFill>
        <p:spPr>
          <a:xfrm>
            <a:off x="0" y="1417638"/>
            <a:ext cx="4572157" cy="3577590"/>
          </a:xfrm>
          <a:prstGeom prst="rect">
            <a:avLst/>
          </a:prstGeom>
        </p:spPr>
      </p:pic>
      <p:pic>
        <p:nvPicPr>
          <p:cNvPr id="5" name="Picture 4" descr="SKMBT_C22419103022480_00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t="2905" r="6719" b="3248"/>
          <a:stretch/>
        </p:blipFill>
        <p:spPr>
          <a:xfrm>
            <a:off x="4572157" y="1417638"/>
            <a:ext cx="2438377" cy="35775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705" t="4906" r="6375" b="12466"/>
          <a:stretch/>
        </p:blipFill>
        <p:spPr>
          <a:xfrm>
            <a:off x="703924" y="4995228"/>
            <a:ext cx="2508293" cy="1735326"/>
          </a:xfrm>
          <a:prstGeom prst="rect">
            <a:avLst/>
          </a:prstGeom>
        </p:spPr>
      </p:pic>
      <p:pic>
        <p:nvPicPr>
          <p:cNvPr id="12" name="Picture 11" descr="SKMBT_C22419103022480_0003 - Kopya (2)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34" y="1563988"/>
            <a:ext cx="2153191" cy="322890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1445940" y="792215"/>
            <a:ext cx="2313504" cy="1634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74123" y="792215"/>
            <a:ext cx="1370500" cy="1282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928770" y="792215"/>
            <a:ext cx="1345353" cy="19490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011743" y="1119160"/>
            <a:ext cx="2351224" cy="44389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519719" y="792215"/>
            <a:ext cx="1835716" cy="1282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283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Ahşap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Mermer</a:t>
            </a:r>
            <a:r>
              <a:rPr lang="en-US" sz="2400" dirty="0" smtClean="0"/>
              <a:t> </a:t>
            </a:r>
            <a:r>
              <a:rPr lang="en-US" sz="2400" dirty="0" err="1" smtClean="0"/>
              <a:t>Tapınak</a:t>
            </a:r>
            <a:r>
              <a:rPr lang="en-US" sz="2400" dirty="0" smtClean="0"/>
              <a:t> </a:t>
            </a:r>
            <a:r>
              <a:rPr lang="en-US" sz="2400" dirty="0" err="1" smtClean="0"/>
              <a:t>Kesitleri</a:t>
            </a:r>
            <a:r>
              <a:rPr lang="en-US" sz="2400" dirty="0" smtClean="0"/>
              <a:t> (İon </a:t>
            </a:r>
            <a:r>
              <a:rPr lang="en-US" sz="2400" dirty="0" err="1"/>
              <a:t>D</a:t>
            </a:r>
            <a:r>
              <a:rPr lang="en-US" sz="2400" dirty="0" err="1" smtClean="0"/>
              <a:t>üzeni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" name="Picture 3" descr="SKMBT_C22419103022480_000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09" y="1725926"/>
            <a:ext cx="3898920" cy="477196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137477" y="930538"/>
            <a:ext cx="917857" cy="16221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82243" y="930538"/>
            <a:ext cx="326908" cy="3785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934641" y="930538"/>
            <a:ext cx="766188" cy="4740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95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Tapınak</a:t>
            </a:r>
            <a:r>
              <a:rPr lang="en-US" sz="2000" dirty="0" smtClean="0"/>
              <a:t> </a:t>
            </a:r>
            <a:r>
              <a:rPr lang="en-US" sz="2000" dirty="0" err="1" smtClean="0"/>
              <a:t>çatısı</a:t>
            </a:r>
            <a:r>
              <a:rPr lang="en-US" sz="2000" dirty="0" smtClean="0"/>
              <a:t>, </a:t>
            </a:r>
            <a:r>
              <a:rPr lang="en-US" sz="2000" dirty="0" err="1" smtClean="0"/>
              <a:t>terrakotta</a:t>
            </a:r>
            <a:r>
              <a:rPr lang="en-US" sz="2000" dirty="0" smtClean="0"/>
              <a:t> </a:t>
            </a:r>
            <a:r>
              <a:rPr lang="en-US" sz="2000" dirty="0" err="1" smtClean="0"/>
              <a:t>kiremitler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8816"/>
            <a:ext cx="5643126" cy="3472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126" y="2318816"/>
            <a:ext cx="3525008" cy="24578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734298" y="968262"/>
            <a:ext cx="1282486" cy="3244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16784" y="968262"/>
            <a:ext cx="2954747" cy="1898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83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488"/>
            <a:ext cx="8229600" cy="1143000"/>
          </a:xfrm>
        </p:spPr>
        <p:txBody>
          <a:bodyPr>
            <a:normAutofit/>
          </a:bodyPr>
          <a:lstStyle/>
          <a:p>
            <a:r>
              <a:rPr lang="en-US" sz="2000" dirty="0"/>
              <a:t>Eretria, Apollo </a:t>
            </a:r>
            <a:r>
              <a:rPr lang="en-US" sz="2000" dirty="0" err="1"/>
              <a:t>Tapınağı</a:t>
            </a:r>
            <a:r>
              <a:rPr lang="en-US" sz="2000" dirty="0"/>
              <a:t>, M.Ö. 8. </a:t>
            </a:r>
            <a:r>
              <a:rPr lang="en-US" sz="2000" dirty="0" err="1" smtClean="0"/>
              <a:t>yüzyıl</a:t>
            </a:r>
            <a:r>
              <a:rPr lang="en-US" sz="2000" dirty="0" smtClean="0"/>
              <a:t>, </a:t>
            </a:r>
            <a:r>
              <a:rPr lang="en-US" sz="2000" dirty="0" err="1" smtClean="0"/>
              <a:t>Asklepios</a:t>
            </a:r>
            <a:r>
              <a:rPr lang="en-US" sz="2000" dirty="0" smtClean="0"/>
              <a:t> </a:t>
            </a:r>
            <a:r>
              <a:rPr lang="en-US" sz="2000" dirty="0" err="1" smtClean="0"/>
              <a:t>Tapınağı</a:t>
            </a:r>
            <a:r>
              <a:rPr lang="en-US" sz="2000" dirty="0" smtClean="0"/>
              <a:t>, Epidaurus, M.Ö. 4. </a:t>
            </a:r>
            <a:r>
              <a:rPr lang="en-US" sz="2000" dirty="0" err="1" smtClean="0"/>
              <a:t>yüzyıl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873" r="10092" b="13469"/>
          <a:stretch/>
        </p:blipFill>
        <p:spPr>
          <a:xfrm>
            <a:off x="3951883" y="2024333"/>
            <a:ext cx="4913577" cy="4123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4" y="2024333"/>
            <a:ext cx="3692474" cy="307706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797995" y="804789"/>
            <a:ext cx="817271" cy="17101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984935" y="804789"/>
            <a:ext cx="125734" cy="2263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3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Yunanistan</a:t>
            </a:r>
            <a:r>
              <a:rPr lang="en-US" sz="2400" dirty="0" smtClean="0"/>
              <a:t>, </a:t>
            </a:r>
            <a:r>
              <a:rPr lang="en-US" sz="2400" dirty="0" err="1" smtClean="0"/>
              <a:t>Türkiye</a:t>
            </a:r>
            <a:r>
              <a:rPr lang="en-US" sz="2400" dirty="0" smtClean="0"/>
              <a:t>, </a:t>
            </a:r>
            <a:r>
              <a:rPr lang="en-US" sz="2400" dirty="0" err="1" smtClean="0"/>
              <a:t>Atina</a:t>
            </a:r>
            <a:r>
              <a:rPr lang="en-US" sz="2400" dirty="0" smtClean="0"/>
              <a:t>, Samos (</a:t>
            </a:r>
            <a:r>
              <a:rPr lang="en-US" sz="2400" dirty="0" err="1" smtClean="0"/>
              <a:t>Sisam</a:t>
            </a:r>
            <a:r>
              <a:rPr lang="en-US" sz="2400" dirty="0" smtClean="0"/>
              <a:t> </a:t>
            </a:r>
            <a:r>
              <a:rPr lang="en-US" sz="2400" dirty="0" err="1" smtClean="0"/>
              <a:t>Adası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" name="Picture 3" descr="GettyImages-150355158-58fb8f803df78ca15947f4f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2"/>
          <a:stretch/>
        </p:blipFill>
        <p:spPr>
          <a:xfrm>
            <a:off x="869849" y="1508980"/>
            <a:ext cx="7575260" cy="52582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514679" y="1005987"/>
            <a:ext cx="301761" cy="19490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9151" y="1005987"/>
            <a:ext cx="3168495" cy="20874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61793" y="1005987"/>
            <a:ext cx="377202" cy="30934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81999" y="1005987"/>
            <a:ext cx="641243" cy="33449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905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Thermon</a:t>
            </a:r>
            <a:r>
              <a:rPr lang="en-US" sz="2400" dirty="0" smtClean="0"/>
              <a:t>, Argos, </a:t>
            </a:r>
            <a:r>
              <a:rPr lang="en-US" sz="2400" dirty="0" err="1" smtClean="0"/>
              <a:t>Yunanistan</a:t>
            </a:r>
            <a:endParaRPr lang="en-US" sz="2400" dirty="0"/>
          </a:p>
        </p:txBody>
      </p:sp>
      <p:pic>
        <p:nvPicPr>
          <p:cNvPr id="4" name="Picture 3" descr="e4b49aa30c779d800fb76817036031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35" y="1560252"/>
            <a:ext cx="5086518" cy="51091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445110" y="955687"/>
            <a:ext cx="62867" cy="35083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973192" y="955687"/>
            <a:ext cx="515509" cy="4023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954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Apollo </a:t>
            </a:r>
            <a:r>
              <a:rPr lang="en-US" sz="2000" dirty="0" err="1" smtClean="0"/>
              <a:t>Tapınağı</a:t>
            </a:r>
            <a:r>
              <a:rPr lang="en-US" sz="2000" dirty="0" smtClean="0"/>
              <a:t>, </a:t>
            </a:r>
            <a:r>
              <a:rPr lang="en-US" sz="2000" dirty="0" err="1" smtClean="0"/>
              <a:t>Thermon</a:t>
            </a:r>
            <a:r>
              <a:rPr lang="en-US" sz="2000" dirty="0" smtClean="0"/>
              <a:t> c. M.Ö. 630, plan, </a:t>
            </a:r>
            <a:r>
              <a:rPr lang="en-US" sz="2000" dirty="0" err="1" smtClean="0"/>
              <a:t>cephe</a:t>
            </a:r>
            <a:r>
              <a:rPr lang="en-US" sz="2000" dirty="0" smtClean="0"/>
              <a:t>, </a:t>
            </a:r>
            <a:r>
              <a:rPr lang="en-US" sz="2000" dirty="0" err="1" smtClean="0"/>
              <a:t>entablatür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çatı</a:t>
            </a:r>
            <a:r>
              <a:rPr lang="en-US" sz="2000" dirty="0" smtClean="0"/>
              <a:t> </a:t>
            </a:r>
            <a:r>
              <a:rPr lang="en-US" sz="2000" dirty="0" err="1" smtClean="0"/>
              <a:t>rekonstrüksiyonu</a:t>
            </a:r>
            <a:r>
              <a:rPr lang="en-US" sz="2000" dirty="0" smtClean="0"/>
              <a:t>, </a:t>
            </a:r>
            <a:r>
              <a:rPr lang="en-US" sz="2000" dirty="0" err="1" smtClean="0"/>
              <a:t>terrakotta</a:t>
            </a:r>
            <a:r>
              <a:rPr lang="en-US" sz="2000" dirty="0" smtClean="0"/>
              <a:t> </a:t>
            </a:r>
            <a:r>
              <a:rPr lang="en-US" sz="2000" dirty="0" err="1" smtClean="0"/>
              <a:t>metoplar</a:t>
            </a:r>
            <a:r>
              <a:rPr lang="en-US" sz="2000" dirty="0" smtClean="0"/>
              <a:t>, </a:t>
            </a:r>
            <a:r>
              <a:rPr lang="en-US" sz="2000" dirty="0" err="1" smtClean="0"/>
              <a:t>kiremitler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5" y="1735327"/>
            <a:ext cx="4947830" cy="4586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95" y="1735327"/>
            <a:ext cx="3801121" cy="458682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2351224" y="779640"/>
            <a:ext cx="2917028" cy="16095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678133" y="779640"/>
            <a:ext cx="3206215" cy="34958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582586" y="779640"/>
            <a:ext cx="1634542" cy="34958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268252" y="1094011"/>
            <a:ext cx="2326077" cy="30305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525591" y="1094011"/>
            <a:ext cx="1068738" cy="12952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63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Dor</a:t>
            </a:r>
            <a:r>
              <a:rPr lang="en-US" sz="2000" dirty="0" smtClean="0"/>
              <a:t> </a:t>
            </a:r>
            <a:r>
              <a:rPr lang="en-US" sz="2000" dirty="0" err="1"/>
              <a:t>D</a:t>
            </a:r>
            <a:r>
              <a:rPr lang="en-US" sz="2000" dirty="0" err="1" smtClean="0"/>
              <a:t>üzeni</a:t>
            </a:r>
            <a:r>
              <a:rPr lang="en-US" sz="2000" dirty="0"/>
              <a:t>:</a:t>
            </a:r>
            <a:r>
              <a:rPr lang="en-US" sz="2000" dirty="0" smtClean="0"/>
              <a:t> </a:t>
            </a:r>
            <a:r>
              <a:rPr lang="en-US" sz="2000" dirty="0" err="1" smtClean="0"/>
              <a:t>entablatür</a:t>
            </a:r>
            <a:r>
              <a:rPr lang="en-US" sz="2000" dirty="0" smtClean="0"/>
              <a:t>, </a:t>
            </a:r>
            <a:r>
              <a:rPr lang="en-US" sz="2000" dirty="0" err="1" smtClean="0"/>
              <a:t>friz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metop</a:t>
            </a:r>
            <a:r>
              <a:rPr lang="en-US" sz="2000" dirty="0" smtClean="0"/>
              <a:t> +</a:t>
            </a:r>
            <a:r>
              <a:rPr lang="en-US" sz="2000" dirty="0" err="1" smtClean="0"/>
              <a:t>triglif</a:t>
            </a:r>
            <a:r>
              <a:rPr lang="en-US" sz="2000" dirty="0" smtClean="0"/>
              <a:t>), </a:t>
            </a:r>
            <a:r>
              <a:rPr lang="en-US" sz="2000" dirty="0" err="1" smtClean="0"/>
              <a:t>sütun</a:t>
            </a:r>
            <a:r>
              <a:rPr lang="en-US" sz="2000" dirty="0" smtClean="0"/>
              <a:t> </a:t>
            </a:r>
            <a:r>
              <a:rPr lang="en-US" sz="2000" dirty="0" err="1" smtClean="0"/>
              <a:t>başlığı</a:t>
            </a:r>
            <a:r>
              <a:rPr lang="en-US" sz="2000" dirty="0" smtClean="0"/>
              <a:t>, </a:t>
            </a:r>
            <a:r>
              <a:rPr lang="en-US" sz="2000" dirty="0" err="1" smtClean="0"/>
              <a:t>sütun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1" y="1417638"/>
            <a:ext cx="5080000" cy="346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71" y="1417638"/>
            <a:ext cx="3895995" cy="2595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271" y="4013344"/>
            <a:ext cx="3085022" cy="279965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628670" y="968262"/>
            <a:ext cx="2376371" cy="16850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766146" y="968262"/>
            <a:ext cx="1810569" cy="18610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269082" y="968262"/>
            <a:ext cx="2011743" cy="18610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2" y="968262"/>
            <a:ext cx="3030188" cy="21880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885178" y="968262"/>
            <a:ext cx="3696578" cy="26910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885178" y="968262"/>
            <a:ext cx="238895" cy="18610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955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İon </a:t>
            </a:r>
            <a:r>
              <a:rPr lang="en-US" sz="2000" dirty="0" err="1"/>
              <a:t>D</a:t>
            </a:r>
            <a:r>
              <a:rPr lang="en-US" sz="2000" dirty="0" err="1" smtClean="0"/>
              <a:t>üzeni</a:t>
            </a:r>
            <a:r>
              <a:rPr lang="en-US" sz="2000" dirty="0" smtClean="0"/>
              <a:t>: </a:t>
            </a:r>
            <a:r>
              <a:rPr lang="en-US" sz="2000" dirty="0" err="1" smtClean="0"/>
              <a:t>korniş</a:t>
            </a:r>
            <a:r>
              <a:rPr lang="en-US" sz="2000" dirty="0" smtClean="0"/>
              <a:t>, </a:t>
            </a:r>
            <a:r>
              <a:rPr lang="en-US" sz="2000" dirty="0" err="1" smtClean="0"/>
              <a:t>friz</a:t>
            </a:r>
            <a:r>
              <a:rPr lang="en-US" sz="2000" dirty="0" smtClean="0"/>
              <a:t>, </a:t>
            </a:r>
            <a:r>
              <a:rPr lang="en-US" sz="2000" dirty="0" err="1" smtClean="0"/>
              <a:t>arşitrav</a:t>
            </a:r>
            <a:r>
              <a:rPr lang="en-US" sz="2000" dirty="0" smtClean="0"/>
              <a:t>, </a:t>
            </a:r>
            <a:r>
              <a:rPr lang="en-US" sz="2000" dirty="0" err="1" smtClean="0"/>
              <a:t>sütun</a:t>
            </a:r>
            <a:r>
              <a:rPr lang="en-US" sz="2000" dirty="0" smtClean="0"/>
              <a:t> </a:t>
            </a:r>
            <a:r>
              <a:rPr lang="en-US" sz="2000" dirty="0" err="1" smtClean="0"/>
              <a:t>başlığı</a:t>
            </a:r>
            <a:r>
              <a:rPr lang="en-US" sz="2000" dirty="0" smtClean="0"/>
              <a:t>, </a:t>
            </a:r>
            <a:r>
              <a:rPr lang="en-US" sz="2000" dirty="0" err="1" smtClean="0"/>
              <a:t>sütun</a:t>
            </a:r>
            <a:r>
              <a:rPr lang="en-US" sz="2000" dirty="0" smtClean="0"/>
              <a:t>, 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6" y="1534130"/>
            <a:ext cx="3340935" cy="5226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265"/>
          <a:stretch/>
        </p:blipFill>
        <p:spPr>
          <a:xfrm>
            <a:off x="3583418" y="1534130"/>
            <a:ext cx="5384554" cy="52166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212917" y="955687"/>
            <a:ext cx="1245734" cy="145868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559101" y="955687"/>
            <a:ext cx="3130775" cy="27916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659688" y="955687"/>
            <a:ext cx="2300931" cy="20622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59688" y="955687"/>
            <a:ext cx="4061206" cy="3319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559101" y="955687"/>
            <a:ext cx="5318545" cy="44514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30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Kerkyra</a:t>
            </a:r>
            <a:r>
              <a:rPr lang="en-US" sz="2000" dirty="0" smtClean="0"/>
              <a:t> (</a:t>
            </a:r>
            <a:r>
              <a:rPr lang="en-US" sz="2000" dirty="0" err="1" smtClean="0"/>
              <a:t>Korfu</a:t>
            </a:r>
            <a:r>
              <a:rPr lang="en-US" sz="2000" dirty="0" smtClean="0"/>
              <a:t>), </a:t>
            </a:r>
            <a:r>
              <a:rPr lang="en-US" sz="2000" dirty="0" err="1" smtClean="0"/>
              <a:t>Yunanistan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163" y="1549274"/>
            <a:ext cx="5369552" cy="44371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376371" y="980837"/>
            <a:ext cx="2087183" cy="19490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788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Kerkyra</a:t>
            </a:r>
            <a:r>
              <a:rPr lang="en-US" sz="2000" dirty="0" smtClean="0"/>
              <a:t>, Artemis </a:t>
            </a:r>
            <a:r>
              <a:rPr lang="en-US" sz="2000" dirty="0" err="1" smtClean="0"/>
              <a:t>Tapınağı</a:t>
            </a:r>
            <a:r>
              <a:rPr lang="en-US" sz="2000" dirty="0" smtClean="0"/>
              <a:t>, M.Ö. c. 590, plan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cephe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70" y="1417638"/>
            <a:ext cx="5386515" cy="3251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78" y="4668722"/>
            <a:ext cx="4110906" cy="199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90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Parthenon </a:t>
            </a:r>
            <a:r>
              <a:rPr lang="en-US" sz="2000" dirty="0" err="1" smtClean="0"/>
              <a:t>Atina</a:t>
            </a:r>
            <a:r>
              <a:rPr lang="en-US" sz="2000" dirty="0" smtClean="0"/>
              <a:t>, M.Ö. 447</a:t>
            </a:r>
            <a:r>
              <a:rPr lang="en-US" sz="2000" dirty="0"/>
              <a:t>-</a:t>
            </a:r>
            <a:r>
              <a:rPr lang="en-US" sz="2000" dirty="0" smtClean="0"/>
              <a:t>432, plan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cephe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54" y="1505662"/>
            <a:ext cx="8059546" cy="52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95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Parthenon, </a:t>
            </a:r>
            <a:r>
              <a:rPr lang="en-US" sz="2400" dirty="0" err="1" smtClean="0"/>
              <a:t>Atina</a:t>
            </a:r>
            <a:r>
              <a:rPr lang="en-US" sz="2400" dirty="0" smtClean="0"/>
              <a:t>, M.Ö. 447-432,  </a:t>
            </a:r>
            <a:r>
              <a:rPr lang="en-US" sz="2400" dirty="0" err="1"/>
              <a:t>o</a:t>
            </a:r>
            <a:r>
              <a:rPr lang="en-US" sz="2400" dirty="0" err="1" smtClean="0"/>
              <a:t>ptik</a:t>
            </a:r>
            <a:r>
              <a:rPr lang="en-US" sz="2400" dirty="0" smtClean="0"/>
              <a:t> </a:t>
            </a:r>
            <a:r>
              <a:rPr lang="en-US" sz="2400" dirty="0" err="1"/>
              <a:t>a</a:t>
            </a:r>
            <a:r>
              <a:rPr lang="en-US" sz="2400" dirty="0" err="1" smtClean="0"/>
              <a:t>yarlamar</a:t>
            </a:r>
            <a:endParaRPr lang="en-US" sz="2400" dirty="0"/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82" y="1466288"/>
            <a:ext cx="4008080" cy="5355264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r="29791"/>
          <a:stretch/>
        </p:blipFill>
        <p:spPr>
          <a:xfrm>
            <a:off x="306319" y="1466288"/>
            <a:ext cx="3729740" cy="53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3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Hellenistik</a:t>
            </a:r>
            <a:r>
              <a:rPr lang="en-US" sz="2000" dirty="0" smtClean="0"/>
              <a:t> </a:t>
            </a:r>
            <a:r>
              <a:rPr lang="en-US" sz="2000" dirty="0" err="1"/>
              <a:t>D</a:t>
            </a:r>
            <a:r>
              <a:rPr lang="en-US" sz="2000" dirty="0" err="1" smtClean="0"/>
              <a:t>önem</a:t>
            </a:r>
            <a:r>
              <a:rPr lang="en-US" sz="2000" dirty="0" smtClean="0"/>
              <a:t> </a:t>
            </a:r>
            <a:r>
              <a:rPr lang="en-US" sz="2000" dirty="0" err="1" smtClean="0"/>
              <a:t>şehirleri</a:t>
            </a:r>
            <a:r>
              <a:rPr lang="en-US" sz="2000" dirty="0" smtClean="0"/>
              <a:t>, </a:t>
            </a:r>
            <a:r>
              <a:rPr lang="en-US" sz="2000" dirty="0" err="1" smtClean="0"/>
              <a:t>Antiokhia</a:t>
            </a:r>
            <a:r>
              <a:rPr lang="en-US" sz="2000" dirty="0" smtClean="0"/>
              <a:t> (Antakya), Miletus, </a:t>
            </a:r>
            <a:r>
              <a:rPr lang="en-US" sz="2000" dirty="0" err="1" smtClean="0"/>
              <a:t>rekonstrüksiyon</a:t>
            </a:r>
            <a:endParaRPr lang="en-US" sz="2000" dirty="0"/>
          </a:p>
        </p:txBody>
      </p:sp>
      <p:pic>
        <p:nvPicPr>
          <p:cNvPr id="4" name="Picture 3" descr="743895dc6610e249d67b2e009dd254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514"/>
            <a:ext cx="5354713" cy="2720329"/>
          </a:xfrm>
          <a:prstGeom prst="rect">
            <a:avLst/>
          </a:prstGeom>
        </p:spPr>
      </p:pic>
      <p:pic>
        <p:nvPicPr>
          <p:cNvPr id="5" name="Picture 4" descr="downl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429" y="4172520"/>
            <a:ext cx="4064000" cy="254715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030188" y="968262"/>
            <a:ext cx="1408220" cy="14209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236403" y="968262"/>
            <a:ext cx="867564" cy="35461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244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Pergamon</a:t>
            </a:r>
            <a:r>
              <a:rPr lang="en-US" sz="2400" dirty="0" smtClean="0"/>
              <a:t> (Bergama), M.Ö. c. 165, model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89" y="1876845"/>
            <a:ext cx="7749644" cy="44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6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Tanrıça</a:t>
            </a:r>
            <a:r>
              <a:rPr lang="en-US" sz="2400" dirty="0" smtClean="0"/>
              <a:t> </a:t>
            </a:r>
            <a:r>
              <a:rPr lang="en-US" sz="2400" dirty="0" err="1" smtClean="0"/>
              <a:t>Hera’ya</a:t>
            </a:r>
            <a:r>
              <a:rPr lang="en-US" sz="2400" dirty="0" smtClean="0"/>
              <a:t> </a:t>
            </a:r>
            <a:r>
              <a:rPr lang="en-US" sz="2400" dirty="0" err="1" smtClean="0"/>
              <a:t>adanmış</a:t>
            </a:r>
            <a:r>
              <a:rPr lang="en-US" sz="2400" dirty="0" smtClean="0"/>
              <a:t> </a:t>
            </a:r>
            <a:r>
              <a:rPr lang="en-US" sz="2400" dirty="0" err="1" smtClean="0"/>
              <a:t>ev</a:t>
            </a:r>
            <a:r>
              <a:rPr lang="en-US" sz="2400" dirty="0" smtClean="0"/>
              <a:t> </a:t>
            </a:r>
            <a:r>
              <a:rPr lang="en-US" sz="2400" dirty="0" err="1" smtClean="0"/>
              <a:t>modelleri</a:t>
            </a:r>
            <a:r>
              <a:rPr lang="en-US" sz="2400" dirty="0" smtClean="0"/>
              <a:t>; </a:t>
            </a:r>
            <a:r>
              <a:rPr lang="en-US" sz="2400" dirty="0" err="1" smtClean="0"/>
              <a:t>Perachora’da</a:t>
            </a:r>
            <a:r>
              <a:rPr lang="en-US" sz="2400" dirty="0" smtClean="0"/>
              <a:t> Hera </a:t>
            </a:r>
            <a:r>
              <a:rPr lang="en-US" sz="2400" dirty="0"/>
              <a:t>c. M.Ö. 750-</a:t>
            </a:r>
            <a:r>
              <a:rPr lang="en-US" sz="2400" dirty="0" smtClean="0"/>
              <a:t>725 </a:t>
            </a:r>
            <a:r>
              <a:rPr lang="en-US" sz="2400" dirty="0" err="1" smtClean="0"/>
              <a:t>ve</a:t>
            </a:r>
            <a:r>
              <a:rPr lang="en-US" sz="2400" dirty="0" smtClean="0"/>
              <a:t> Argive </a:t>
            </a:r>
            <a:r>
              <a:rPr lang="en-US" sz="2400" dirty="0" err="1" smtClean="0"/>
              <a:t>Heraeum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07" y="1577163"/>
            <a:ext cx="6890218" cy="51676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376371" y="767065"/>
            <a:ext cx="4287527" cy="13203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663898" y="767065"/>
            <a:ext cx="188601" cy="15970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66734" y="1119160"/>
            <a:ext cx="3067907" cy="3282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372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Pergamon</a:t>
            </a:r>
            <a:r>
              <a:rPr lang="en-US" sz="2400" dirty="0" smtClean="0"/>
              <a:t>, </a:t>
            </a:r>
            <a:r>
              <a:rPr lang="en-US" sz="2400" dirty="0" err="1" smtClean="0"/>
              <a:t>Büyük</a:t>
            </a:r>
            <a:r>
              <a:rPr lang="en-US" sz="2400" dirty="0" smtClean="0"/>
              <a:t> </a:t>
            </a:r>
            <a:r>
              <a:rPr lang="en-US" sz="2400" dirty="0" err="1" smtClean="0"/>
              <a:t>Sunak</a:t>
            </a:r>
            <a:r>
              <a:rPr lang="en-US" sz="2400" dirty="0" smtClean="0"/>
              <a:t>, c. M.Ö. 165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0532"/>
            <a:ext cx="4973156" cy="2882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48" t="4110" r="3135" b="5570"/>
          <a:stretch/>
        </p:blipFill>
        <p:spPr>
          <a:xfrm>
            <a:off x="5070220" y="2740532"/>
            <a:ext cx="3973193" cy="28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73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Kos, </a:t>
            </a:r>
            <a:r>
              <a:rPr lang="en-US" sz="2400" dirty="0" err="1" smtClean="0"/>
              <a:t>Asklepios</a:t>
            </a:r>
            <a:r>
              <a:rPr lang="en-US" sz="2400" dirty="0" smtClean="0"/>
              <a:t> </a:t>
            </a:r>
            <a:r>
              <a:rPr lang="en-US" sz="2400" dirty="0" err="1"/>
              <a:t>K</a:t>
            </a:r>
            <a:r>
              <a:rPr lang="en-US" sz="2400" dirty="0" err="1" smtClean="0"/>
              <a:t>utsal</a:t>
            </a:r>
            <a:r>
              <a:rPr lang="en-US" sz="2400" dirty="0" smtClean="0"/>
              <a:t> </a:t>
            </a:r>
            <a:r>
              <a:rPr lang="en-US" sz="2400" dirty="0" err="1" smtClean="0"/>
              <a:t>Alanı</a:t>
            </a:r>
            <a:r>
              <a:rPr lang="en-US" sz="2400" dirty="0" smtClean="0"/>
              <a:t>, c. M.Ö. 160, </a:t>
            </a:r>
            <a:r>
              <a:rPr lang="en-US" sz="2400" dirty="0" err="1" smtClean="0"/>
              <a:t>rekonstrüksiyon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91" y="1597335"/>
            <a:ext cx="7544036" cy="459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62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Apollo </a:t>
            </a:r>
            <a:r>
              <a:rPr lang="en-US" sz="2400" dirty="0" err="1" smtClean="0"/>
              <a:t>Tapınağı</a:t>
            </a:r>
            <a:r>
              <a:rPr lang="en-US" sz="2400" dirty="0" smtClean="0"/>
              <a:t>, </a:t>
            </a:r>
            <a:r>
              <a:rPr lang="en-US" sz="2400" dirty="0" err="1" smtClean="0"/>
              <a:t>Didyma</a:t>
            </a:r>
            <a:r>
              <a:rPr lang="en-US" sz="2400" dirty="0" smtClean="0"/>
              <a:t>, </a:t>
            </a:r>
            <a:r>
              <a:rPr lang="en-US" sz="2400" dirty="0" err="1" smtClean="0"/>
              <a:t>rekonstrüksiyon</a:t>
            </a:r>
            <a:r>
              <a:rPr lang="en-US" sz="2400" dirty="0" smtClean="0"/>
              <a:t>, M.Ö. 4. </a:t>
            </a:r>
            <a:r>
              <a:rPr lang="en-US" sz="2400" dirty="0" err="1" smtClean="0"/>
              <a:t>yüzyıl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80" y="1683092"/>
            <a:ext cx="6858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4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Argive </a:t>
            </a:r>
            <a:r>
              <a:rPr lang="en-US" sz="2400" dirty="0" err="1" smtClean="0"/>
              <a:t>Heraeum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Perachora</a:t>
            </a:r>
            <a:r>
              <a:rPr lang="en-US" sz="2400" dirty="0" smtClean="0"/>
              <a:t>, </a:t>
            </a:r>
            <a:r>
              <a:rPr lang="en-US" sz="2400" dirty="0" err="1" smtClean="0"/>
              <a:t>rekonstrüksiyon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plan</a:t>
            </a:r>
            <a:endParaRPr lang="en-US" sz="2400" dirty="0"/>
          </a:p>
        </p:txBody>
      </p:sp>
      <p:pic>
        <p:nvPicPr>
          <p:cNvPr id="7" name="Picture 6" descr="IMG-885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2461"/>
            <a:ext cx="8071874" cy="457283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445940" y="980837"/>
            <a:ext cx="943005" cy="2276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388945" y="980837"/>
            <a:ext cx="590949" cy="1634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60032" y="980837"/>
            <a:ext cx="515509" cy="14838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75541" y="980837"/>
            <a:ext cx="930431" cy="19868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1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Eretria, Apollo </a:t>
            </a:r>
            <a:r>
              <a:rPr lang="en-US" sz="2400" dirty="0" err="1"/>
              <a:t>T</a:t>
            </a:r>
            <a:r>
              <a:rPr lang="en-US" sz="2400" dirty="0" err="1" smtClean="0"/>
              <a:t>apınağı</a:t>
            </a:r>
            <a:r>
              <a:rPr lang="en-US" sz="2400" dirty="0" smtClean="0"/>
              <a:t>, M.Ö. 8. </a:t>
            </a:r>
            <a:r>
              <a:rPr lang="en-US" sz="2400" dirty="0" err="1"/>
              <a:t>Y</a:t>
            </a:r>
            <a:r>
              <a:rPr lang="en-US" sz="2400" dirty="0" err="1" smtClean="0"/>
              <a:t>üzyıl</a:t>
            </a:r>
            <a:endParaRPr lang="en-US" sz="2400" dirty="0"/>
          </a:p>
        </p:txBody>
      </p:sp>
      <p:pic>
        <p:nvPicPr>
          <p:cNvPr id="4" name="Picture 3" descr="IMG-885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3" y="1708379"/>
            <a:ext cx="5959357" cy="500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Erken</a:t>
            </a:r>
            <a:r>
              <a:rPr lang="en-US" sz="2400" dirty="0" smtClean="0"/>
              <a:t> </a:t>
            </a:r>
            <a:r>
              <a:rPr lang="en-US" sz="2400" dirty="0" err="1" smtClean="0"/>
              <a:t>Dönem</a:t>
            </a:r>
            <a:r>
              <a:rPr lang="en-US" sz="2400" dirty="0" smtClean="0"/>
              <a:t> </a:t>
            </a:r>
            <a:r>
              <a:rPr lang="en-US" sz="2400" dirty="0" err="1" smtClean="0"/>
              <a:t>Tapınak</a:t>
            </a:r>
            <a:r>
              <a:rPr lang="en-US" sz="2400" dirty="0" smtClean="0"/>
              <a:t> </a:t>
            </a:r>
            <a:r>
              <a:rPr lang="en-US" sz="2400" dirty="0" err="1" smtClean="0"/>
              <a:t>Modeli</a:t>
            </a:r>
            <a:endParaRPr lang="en-US" sz="2400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36" y="2119827"/>
            <a:ext cx="5473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7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M</a:t>
            </a:r>
            <a:r>
              <a:rPr lang="en-US" sz="2400" dirty="0" err="1" smtClean="0"/>
              <a:t>egaron</a:t>
            </a:r>
            <a:r>
              <a:rPr lang="en-US" sz="2400" dirty="0" smtClean="0"/>
              <a:t>, plan</a:t>
            </a:r>
            <a:endParaRPr lang="en-US" sz="2400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1"/>
          <a:stretch/>
        </p:blipFill>
        <p:spPr>
          <a:xfrm>
            <a:off x="1320086" y="2363626"/>
            <a:ext cx="6601151" cy="34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6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Lefkandi</a:t>
            </a:r>
            <a:r>
              <a:rPr lang="en-US" sz="2400" dirty="0" smtClean="0"/>
              <a:t>, </a:t>
            </a:r>
            <a:r>
              <a:rPr lang="en-US" sz="2400" dirty="0" err="1" smtClean="0"/>
              <a:t>Yunanistan</a:t>
            </a:r>
            <a:r>
              <a:rPr lang="en-US" sz="2400" dirty="0" smtClean="0"/>
              <a:t>, </a:t>
            </a:r>
            <a:r>
              <a:rPr lang="en-US" sz="2400" dirty="0" err="1" smtClean="0"/>
              <a:t>harita</a:t>
            </a:r>
            <a:endParaRPr lang="en-US" sz="2400" dirty="0"/>
          </a:p>
        </p:txBody>
      </p:sp>
      <p:pic>
        <p:nvPicPr>
          <p:cNvPr id="4" name="Picture 3" descr="bsao010105200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6" y="1521555"/>
            <a:ext cx="8674694" cy="474216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482830" y="968262"/>
            <a:ext cx="993298" cy="21251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91033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2306</TotalTime>
  <Words>503</Words>
  <Application>Microsoft Macintosh PowerPoint</Application>
  <PresentationFormat>On-screen Show (4:3)</PresentationFormat>
  <Paragraphs>43</Paragraphs>
  <Slides>42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 Black </vt:lpstr>
      <vt:lpstr>HACETTEPE ÜNİVERSİTESİ 2021 GÜZ DÖNEMİ SEÇ 493 “ANADOLU’DA HELLENİSTİK DÖNEM MİMARLIĞI”, 1. DERS, GÖRSELLER</vt:lpstr>
      <vt:lpstr>PowerPoint Presentation</vt:lpstr>
      <vt:lpstr>Yunanistan, Türkiye, Atina, Samos (Sisam Adası)</vt:lpstr>
      <vt:lpstr>Tanrıça Hera’ya adanmış ev modelleri; Perachora’da Hera c. M.Ö. 750-725 ve Argive Heraeum </vt:lpstr>
      <vt:lpstr>Argive Heraeum ve Perachora, rekonstrüksiyon ve plan</vt:lpstr>
      <vt:lpstr>Eretria, Apollo Tapınağı, M.Ö. 8. Yüzyıl</vt:lpstr>
      <vt:lpstr>Erken Dönem Tapınak Modeli</vt:lpstr>
      <vt:lpstr>Megaron, plan</vt:lpstr>
      <vt:lpstr>Lefkandi, Yunanistan, harita</vt:lpstr>
      <vt:lpstr>Yunanistan, Lefkandi, heroon ?, M.Ö. c. 1050</vt:lpstr>
      <vt:lpstr>Yunanistan, Lefkandi, heroon, M.Ö. c. 1050, rekonstrüksiyon ve kesit, Zeus Tapınağı, Yunanistan, Olympia</vt:lpstr>
      <vt:lpstr>Homer ve İliad, temsili resim M.Ö. 900-700</vt:lpstr>
      <vt:lpstr>Atina, Parthenon, M.Ö. 447-432</vt:lpstr>
      <vt:lpstr>Helenik Kültürün Yayılma Alanı</vt:lpstr>
      <vt:lpstr>Samos (Sisam Adası), Yunanistan</vt:lpstr>
      <vt:lpstr>Perachora, Yunanistan</vt:lpstr>
      <vt:lpstr>Perachora’daki küçük tapınak modeli ve planı , M.Ö. c. 750</vt:lpstr>
      <vt:lpstr>Eretria, Yunanistan</vt:lpstr>
      <vt:lpstr>Eretria, Apollo Daphnephoros Tapınağı, M.Ö. 8. Yüzyıl, plan ve rekonstrüksiyon</vt:lpstr>
      <vt:lpstr>Argos, Yunanistan</vt:lpstr>
      <vt:lpstr>Yunanistan, Argos yakınlarındaki Hera Tapınağı’nın terrakotta modeli ve planı, M.Ö. 8. yüzyıl </vt:lpstr>
      <vt:lpstr>Yunan Tapınak planı, naos (cella),kült heykeli, pronaos, opisthodomos, sunak</vt:lpstr>
      <vt:lpstr>Hera Tapınağı, Samos, 1. evre, M.Ö.8. Yüzyıl, ve 2. evre, M.Ö. 7. Yüzyıl ortaları. Plan ve kült heykelinin konumu</vt:lpstr>
      <vt:lpstr>Hera Tapınağı, Samos, 2. evre, M.Ö. 7. Yüzyıl ortaları. Plan ve cephe</vt:lpstr>
      <vt:lpstr>Hera Tapınağı (Heraion), Samos, 1. evre, M.Ö.8. Yüzyıl, rekonstrüksiyon</vt:lpstr>
      <vt:lpstr>Dor Düzeninde ahşap tapınak modeli ve ahşap sütunlar ve entablatür.  Dor Düzeninde tapınak cephesi</vt:lpstr>
      <vt:lpstr>Ahşap ve Mermer Tapınak Kesitleri (İon Düzeni)</vt:lpstr>
      <vt:lpstr>Tapınak çatısı, terrakotta kiremitler</vt:lpstr>
      <vt:lpstr>Eretria, Apollo Tapınağı, M.Ö. 8. yüzyıl, Asklepios Tapınağı, Epidaurus, M.Ö. 4. yüzyıl</vt:lpstr>
      <vt:lpstr>Thermon, Argos, Yunanistan</vt:lpstr>
      <vt:lpstr>Apollo Tapınağı, Thermon c. M.Ö. 630, plan, cephe, entablatür ve çatı rekonstrüksiyonu, terrakotta metoplar, kiremitler</vt:lpstr>
      <vt:lpstr>Dor Düzeni: entablatür, friz (metop +triglif), sütun başlığı, sütun</vt:lpstr>
      <vt:lpstr>İon Düzeni: korniş, friz, arşitrav, sütun başlığı, sütun,  </vt:lpstr>
      <vt:lpstr>Kerkyra (Korfu), Yunanistan </vt:lpstr>
      <vt:lpstr>Kerkyra, Artemis Tapınağı, M.Ö. c. 590, plan ve cephe</vt:lpstr>
      <vt:lpstr>Parthenon Atina, M.Ö. 447-432, plan ve cephe</vt:lpstr>
      <vt:lpstr>Parthenon, Atina, M.Ö. 447-432,  optik ayarlamar</vt:lpstr>
      <vt:lpstr>Hellenistik Dönem şehirleri, Antiokhia (Antakya), Miletus, rekonstrüksiyon</vt:lpstr>
      <vt:lpstr>Pergamon (Bergama), M.Ö. c. 165, model</vt:lpstr>
      <vt:lpstr>Pergamon, Büyük Sunak, c. M.Ö. 165</vt:lpstr>
      <vt:lpstr>Kos, Asklepios Kutsal Alanı, c. M.Ö. 160, rekonstrüksiyon</vt:lpstr>
      <vt:lpstr>Apollo Tapınağı, Didyma, rekonstrüksiyon, M.Ö. 4. yüzyıl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Sinan Sülüner</dc:creator>
  <cp:lastModifiedBy>Sinan Sülüner</cp:lastModifiedBy>
  <cp:revision>178</cp:revision>
  <dcterms:created xsi:type="dcterms:W3CDTF">2019-10-31T17:56:30Z</dcterms:created>
  <dcterms:modified xsi:type="dcterms:W3CDTF">2021-10-05T19:01:45Z</dcterms:modified>
</cp:coreProperties>
</file>